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4" r:id="rId2"/>
    <p:sldId id="564" r:id="rId3"/>
    <p:sldId id="567" r:id="rId4"/>
    <p:sldId id="566" r:id="rId5"/>
    <p:sldId id="259" r:id="rId6"/>
    <p:sldId id="260" r:id="rId7"/>
  </p:sldIdLst>
  <p:sldSz cx="18288000" cy="10287000"/>
  <p:notesSz cx="6858000" cy="9144000"/>
  <p:embeddedFontLst>
    <p:embeddedFont>
      <p:font typeface="Above the Beyond Script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7F0F3-7E0D-43FB-BB6F-204617D5813E}" v="8" dt="2025-08-15T05:09:05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32" y="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1E7DEC-9021-477A-ABFF-A510C9169D1E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62F613-2AD1-4F7B-AD68-D56673214B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55D3F-0BFB-BFA7-D4A6-6E9922F7F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57E53B-4A1A-5633-5C96-8927B2140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D35771-4606-C1B5-AD10-739FE6FCB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D1E75-5F28-31AE-A3EB-929BEA8B0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2F613-2AD1-4F7B-AD68-D56673214B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7B504-09BD-15BD-F572-D464637CA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6C78E-D7DB-156F-DCCE-08D7F8A03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D2264-27D9-2F6B-7C88-020303908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68B72-1A8C-715F-6113-6F37D12F2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2F613-2AD1-4F7B-AD68-D56673214B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5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2F613-2AD1-4F7B-AD68-D56673214B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1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85CBA-5BB8-FEB8-052C-FE5262E24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2829B-87E5-D6AB-ABC8-D72BC1597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C9C52C-C32A-5C73-2FFA-063F97C86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1AB9B-672A-DC88-EDFA-9D35D0552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2F613-2AD1-4F7B-AD68-D56673214B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3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023FD-E4D4-3A1D-DFCB-7896FE9EB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CB399F-54F7-AC4A-508A-C27BF69BC7D1}"/>
              </a:ext>
            </a:extLst>
          </p:cNvPr>
          <p:cNvGrpSpPr/>
          <p:nvPr/>
        </p:nvGrpSpPr>
        <p:grpSpPr>
          <a:xfrm>
            <a:off x="1202211" y="620529"/>
            <a:ext cx="14215988" cy="955774"/>
            <a:chOff x="-68896" y="141702"/>
            <a:chExt cx="16719451" cy="1274367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6A601E86-582F-798A-AE0D-C7F7FF156127}"/>
                </a:ext>
              </a:extLst>
            </p:cNvPr>
            <p:cNvGrpSpPr/>
            <p:nvPr/>
          </p:nvGrpSpPr>
          <p:grpSpPr>
            <a:xfrm>
              <a:off x="0" y="889649"/>
              <a:ext cx="6167586" cy="142501"/>
              <a:chOff x="0" y="0"/>
              <a:chExt cx="8699649" cy="201005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D87815FA-558F-1DDB-869C-38BA35F35BAB}"/>
                  </a:ext>
                </a:extLst>
              </p:cNvPr>
              <p:cNvSpPr/>
              <p:nvPr/>
            </p:nvSpPr>
            <p:spPr>
              <a:xfrm>
                <a:off x="0" y="0"/>
                <a:ext cx="8699649" cy="201005"/>
              </a:xfrm>
              <a:custGeom>
                <a:avLst/>
                <a:gdLst/>
                <a:ahLst/>
                <a:cxnLst/>
                <a:rect l="l" t="t" r="r" b="b"/>
                <a:pathLst>
                  <a:path w="2700442" h="152400">
                    <a:moveTo>
                      <a:pt x="0" y="0"/>
                    </a:moveTo>
                    <a:lnTo>
                      <a:pt x="2700442" y="0"/>
                    </a:lnTo>
                    <a:lnTo>
                      <a:pt x="2700442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1530C9A-C108-D820-7868-C56EA449083A}"/>
                </a:ext>
              </a:extLst>
            </p:cNvPr>
            <p:cNvSpPr txBox="1"/>
            <p:nvPr/>
          </p:nvSpPr>
          <p:spPr>
            <a:xfrm>
              <a:off x="-68896" y="141702"/>
              <a:ext cx="16719451" cy="1274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652"/>
                </a:lnSpc>
                <a:spcBef>
                  <a:spcPct val="0"/>
                </a:spcBef>
              </a:pP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Tổng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quan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về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chương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trình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Linh San Sharing Talk 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6A0D88F-7DE3-21DA-4E5A-9A7121B7C348}"/>
              </a:ext>
            </a:extLst>
          </p:cNvPr>
          <p:cNvGrpSpPr/>
          <p:nvPr/>
        </p:nvGrpSpPr>
        <p:grpSpPr>
          <a:xfrm>
            <a:off x="12496800" y="2552700"/>
            <a:ext cx="5962500" cy="5871306"/>
            <a:chOff x="0" y="0"/>
            <a:chExt cx="7950000" cy="7828407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DE36F16-BF68-6779-F887-495F3255BBE9}"/>
                </a:ext>
              </a:extLst>
            </p:cNvPr>
            <p:cNvGrpSpPr/>
            <p:nvPr/>
          </p:nvGrpSpPr>
          <p:grpSpPr>
            <a:xfrm>
              <a:off x="189299" y="328866"/>
              <a:ext cx="7760702" cy="7499541"/>
              <a:chOff x="0" y="0"/>
              <a:chExt cx="823507" cy="795795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CDBA4F21-A06A-AE1B-E620-14FBA31C936D}"/>
                  </a:ext>
                </a:extLst>
              </p:cNvPr>
              <p:cNvSpPr/>
              <p:nvPr/>
            </p:nvSpPr>
            <p:spPr>
              <a:xfrm>
                <a:off x="0" y="0"/>
                <a:ext cx="823507" cy="795795"/>
              </a:xfrm>
              <a:custGeom>
                <a:avLst/>
                <a:gdLst/>
                <a:ahLst/>
                <a:cxnLst/>
                <a:rect l="l" t="t" r="r" b="b"/>
                <a:pathLst>
                  <a:path w="823507" h="795795">
                    <a:moveTo>
                      <a:pt x="411754" y="0"/>
                    </a:moveTo>
                    <a:cubicBezTo>
                      <a:pt x="184348" y="0"/>
                      <a:pt x="0" y="178145"/>
                      <a:pt x="0" y="397897"/>
                    </a:cubicBezTo>
                    <a:cubicBezTo>
                      <a:pt x="0" y="617650"/>
                      <a:pt x="184348" y="795795"/>
                      <a:pt x="411754" y="795795"/>
                    </a:cubicBezTo>
                    <a:cubicBezTo>
                      <a:pt x="639159" y="795795"/>
                      <a:pt x="823507" y="617650"/>
                      <a:pt x="823507" y="397897"/>
                    </a:cubicBezTo>
                    <a:cubicBezTo>
                      <a:pt x="823507" y="178145"/>
                      <a:pt x="639159" y="0"/>
                      <a:pt x="411754" y="0"/>
                    </a:cubicBezTo>
                    <a:close/>
                  </a:path>
                </a:pathLst>
              </a:custGeom>
              <a:solidFill>
                <a:srgbClr val="8A513C"/>
              </a:solid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ED32F1E3-115C-2E75-1359-DE65105ECE71}"/>
                  </a:ext>
                </a:extLst>
              </p:cNvPr>
              <p:cNvSpPr txBox="1"/>
              <p:nvPr/>
            </p:nvSpPr>
            <p:spPr>
              <a:xfrm>
                <a:off x="77204" y="17456"/>
                <a:ext cx="669100" cy="7037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3DF9DE6F-EB15-9215-FBE8-9E8B103355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7797983" cy="7767522"/>
              <a:chOff x="0" y="0"/>
              <a:chExt cx="6502400" cy="6477000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CFAB25BC-9266-0E0D-5844-989EAF431AA6}"/>
                  </a:ext>
                </a:extLst>
              </p:cNvPr>
              <p:cNvSpPr/>
              <p:nvPr/>
            </p:nvSpPr>
            <p:spPr>
              <a:xfrm>
                <a:off x="-23042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4665" r="-24665"/>
                </a:stretch>
              </a:blip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90717D8C-1377-47B1-68BC-76FDAD5A09B5}"/>
                  </a:ext>
                </a:extLst>
              </p:cNvPr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7" name="Freeform 27">
            <a:extLst>
              <a:ext uri="{FF2B5EF4-FFF2-40B4-BE49-F238E27FC236}">
                <a16:creationId xmlns:a16="http://schemas.microsoft.com/office/drawing/2014/main" id="{3EFEE4A7-6FDF-CDAF-0FAC-F86C9A69442B}"/>
              </a:ext>
            </a:extLst>
          </p:cNvPr>
          <p:cNvSpPr/>
          <p:nvPr/>
        </p:nvSpPr>
        <p:spPr>
          <a:xfrm>
            <a:off x="15106500" y="460443"/>
            <a:ext cx="2414062" cy="1136515"/>
          </a:xfrm>
          <a:custGeom>
            <a:avLst/>
            <a:gdLst/>
            <a:ahLst/>
            <a:cxnLst/>
            <a:rect l="l" t="t" r="r" b="b"/>
            <a:pathLst>
              <a:path w="2414062" h="1136515">
                <a:moveTo>
                  <a:pt x="0" y="0"/>
                </a:moveTo>
                <a:lnTo>
                  <a:pt x="2414062" y="0"/>
                </a:lnTo>
                <a:lnTo>
                  <a:pt x="2414062" y="1136514"/>
                </a:lnTo>
                <a:lnTo>
                  <a:pt x="0" y="1136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0BC4C36C-4B5A-7822-7B0B-5BB6740BCC9C}"/>
              </a:ext>
            </a:extLst>
          </p:cNvPr>
          <p:cNvGrpSpPr/>
          <p:nvPr/>
        </p:nvGrpSpPr>
        <p:grpSpPr>
          <a:xfrm>
            <a:off x="-1193211" y="-1334582"/>
            <a:ext cx="2363282" cy="2363282"/>
            <a:chOff x="0" y="0"/>
            <a:chExt cx="812800" cy="812800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75FCCF6-0ACC-BD40-EEA0-42F8148602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6B2D"/>
            </a:solidFill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2A10C608-43D2-6D8D-10E3-66C6E3AEB241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41" name="TextBox 12">
            <a:extLst>
              <a:ext uri="{FF2B5EF4-FFF2-40B4-BE49-F238E27FC236}">
                <a16:creationId xmlns:a16="http://schemas.microsoft.com/office/drawing/2014/main" id="{15A9C873-A5DA-4D2B-619F-5AB5DEB29259}"/>
              </a:ext>
            </a:extLst>
          </p:cNvPr>
          <p:cNvSpPr txBox="1"/>
          <p:nvPr/>
        </p:nvSpPr>
        <p:spPr>
          <a:xfrm>
            <a:off x="457200" y="2283992"/>
            <a:ext cx="11452575" cy="3111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521"/>
              </a:lnSpc>
              <a:buFontTx/>
              <a:buChar char="-"/>
            </a:pP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Chia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sẻ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trực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tiếp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thông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qua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các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buổi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đào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tạo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với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nhiều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chủ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đề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về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thuế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,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đọc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hiểu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báo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cáo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tài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chính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,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quản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trị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tài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chính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doanh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nghiệp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.….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Dựa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trên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nền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tảng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chuyên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môn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chuyên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sâu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…..</a:t>
            </a:r>
          </a:p>
          <a:p>
            <a:pPr marL="457200" indent="-457200">
              <a:lnSpc>
                <a:spcPts val="3521"/>
              </a:lnSpc>
              <a:buFontTx/>
              <a:buChar char="-"/>
            </a:pP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Chia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sẻ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kinh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nghiệm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quản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trị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vận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hành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cho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các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doanh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nghiệp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nhỏ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với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kinh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nghiệm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thực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chiến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: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quản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trị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mục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tiêu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,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quản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trị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nhân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sự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,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quản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trị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văn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hóa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….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để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giúp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các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DN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quản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trị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hiệu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quả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30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hơn</a:t>
            </a:r>
            <a:r>
              <a:rPr lang="en-US" sz="30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.</a:t>
            </a:r>
            <a:b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</a:br>
            <a:endParaRPr lang="en-US" sz="2800" spc="-46" dirty="0">
              <a:latin typeface="Arial" panose="020B0604020202020204" pitchFamily="34" charset="0"/>
              <a:ea typeface="Canva Sans Bold"/>
              <a:cs typeface="Arial" panose="020B0604020202020204" pitchFamily="34" charset="0"/>
              <a:sym typeface="Canva Sans Bold"/>
            </a:endParaRP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19BF9826-F382-6ACE-8FAA-4F4F4F951023}"/>
              </a:ext>
            </a:extLst>
          </p:cNvPr>
          <p:cNvSpPr txBox="1"/>
          <p:nvPr/>
        </p:nvSpPr>
        <p:spPr>
          <a:xfrm>
            <a:off x="685800" y="1736389"/>
            <a:ext cx="9829800" cy="443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I. Định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hướng</a:t>
            </a: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,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chiến</a:t>
            </a: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lược</a:t>
            </a:r>
            <a:endParaRPr lang="en-US" sz="4000" b="1" dirty="0">
              <a:solidFill>
                <a:srgbClr val="272525"/>
              </a:solidFill>
              <a:latin typeface="Arial" panose="020B06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DF9197E4-18EF-CB2A-92E8-576E9477C63A}"/>
              </a:ext>
            </a:extLst>
          </p:cNvPr>
          <p:cNvSpPr txBox="1"/>
          <p:nvPr/>
        </p:nvSpPr>
        <p:spPr>
          <a:xfrm>
            <a:off x="519499" y="5889099"/>
            <a:ext cx="12029093" cy="3560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521"/>
              </a:lnSpc>
              <a:buFontTx/>
              <a:buChar char="-"/>
            </a:pP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Giúp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chủ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doanh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nghiệp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tuân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thủ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pháp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luật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,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kịp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thời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nắm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bắt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những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chính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sách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,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quy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định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pháp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luật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về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thuế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.</a:t>
            </a:r>
          </a:p>
          <a:p>
            <a:pPr marL="342900" indent="-342900">
              <a:lnSpc>
                <a:spcPts val="3521"/>
              </a:lnSpc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Giúp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doanh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nghiệp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Giảm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thiểu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rủi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ro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sai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sót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kê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khai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quyết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toán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thuế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.</a:t>
            </a:r>
          </a:p>
          <a:p>
            <a:pPr marL="342900" indent="-342900" algn="l">
              <a:lnSpc>
                <a:spcPts val="3521"/>
              </a:lnSpc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Nâng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cao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kỹ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năng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tài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chính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bắt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doanh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nghiệp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.</a:t>
            </a:r>
          </a:p>
          <a:p>
            <a:pPr marL="342900" indent="-342900">
              <a:lnSpc>
                <a:spcPts val="3521"/>
              </a:lnSpc>
              <a:buFontTx/>
              <a:buChar char="-"/>
            </a:pP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Kiểm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soát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tài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chính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hiệu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quả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,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tối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ưu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dòng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tiền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, </a:t>
            </a:r>
          </a:p>
          <a:p>
            <a:pPr marL="342900" indent="-342900">
              <a:lnSpc>
                <a:spcPts val="3521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Mang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an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tâm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Chủ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động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tự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tin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quản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lý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vận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hành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doanh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nghiệp</a:t>
            </a:r>
            <a:r>
              <a:rPr lang="en-US" sz="2800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Inter"/>
              </a:rPr>
              <a:t>.</a:t>
            </a:r>
            <a:endParaRPr lang="en-US" sz="2800" spc="-51" dirty="0">
              <a:latin typeface="Arial" panose="020B0604020202020204" pitchFamily="34" charset="0"/>
              <a:ea typeface="Canva Sans"/>
              <a:cs typeface="Arial" panose="020B0604020202020204" pitchFamily="34" charset="0"/>
              <a:sym typeface="Canva Sans"/>
            </a:endParaRPr>
          </a:p>
          <a:p>
            <a:pPr marL="342900" indent="-342900">
              <a:lnSpc>
                <a:spcPts val="3521"/>
              </a:lnSpc>
              <a:buFontTx/>
              <a:buChar char="-"/>
            </a:pP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Nâng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cao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hiệu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quả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kinh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doanh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,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nâng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cao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giá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trị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doanh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 </a:t>
            </a:r>
            <a:r>
              <a:rPr lang="en-US" sz="2800" spc="-51" dirty="0" err="1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nghiệp</a:t>
            </a:r>
            <a:r>
              <a:rPr lang="en-US" sz="2800" spc="-51" dirty="0"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.  </a:t>
            </a:r>
            <a:endParaRPr lang="en-US" sz="2800" dirty="0">
              <a:latin typeface="Arial" panose="020B0604020202020204" pitchFamily="34" charset="0"/>
              <a:ea typeface="Inter"/>
              <a:cs typeface="Arial" panose="020B0604020202020204" pitchFamily="34" charset="0"/>
              <a:sym typeface="Inter"/>
            </a:endParaRP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1FEE0B3F-BF0A-B2FD-2740-2BB7900C8AEC}"/>
              </a:ext>
            </a:extLst>
          </p:cNvPr>
          <p:cNvSpPr txBox="1"/>
          <p:nvPr/>
        </p:nvSpPr>
        <p:spPr>
          <a:xfrm>
            <a:off x="519499" y="5415976"/>
            <a:ext cx="4704153" cy="44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II.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Mục</a:t>
            </a: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đích</a:t>
            </a: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94870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E1FE1-B93F-3B7D-BEA8-A3E26215E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CA0AA30-E0E0-1926-D2C5-0F0DEDA0882F}"/>
              </a:ext>
            </a:extLst>
          </p:cNvPr>
          <p:cNvGrpSpPr/>
          <p:nvPr/>
        </p:nvGrpSpPr>
        <p:grpSpPr>
          <a:xfrm>
            <a:off x="1524000" y="408187"/>
            <a:ext cx="14215988" cy="955774"/>
            <a:chOff x="0" y="142875"/>
            <a:chExt cx="16719451" cy="1274367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FCCBB9B-0A68-2B73-461C-943A1F9F45FC}"/>
                </a:ext>
              </a:extLst>
            </p:cNvPr>
            <p:cNvGrpSpPr/>
            <p:nvPr/>
          </p:nvGrpSpPr>
          <p:grpSpPr>
            <a:xfrm>
              <a:off x="0" y="889649"/>
              <a:ext cx="6167586" cy="142501"/>
              <a:chOff x="0" y="0"/>
              <a:chExt cx="8699649" cy="201005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C0741365-A6C0-6521-0A22-2258F99815CD}"/>
                  </a:ext>
                </a:extLst>
              </p:cNvPr>
              <p:cNvSpPr/>
              <p:nvPr/>
            </p:nvSpPr>
            <p:spPr>
              <a:xfrm>
                <a:off x="0" y="0"/>
                <a:ext cx="8699649" cy="201005"/>
              </a:xfrm>
              <a:custGeom>
                <a:avLst/>
                <a:gdLst/>
                <a:ahLst/>
                <a:cxnLst/>
                <a:rect l="l" t="t" r="r" b="b"/>
                <a:pathLst>
                  <a:path w="2700442" h="152400">
                    <a:moveTo>
                      <a:pt x="0" y="0"/>
                    </a:moveTo>
                    <a:lnTo>
                      <a:pt x="2700442" y="0"/>
                    </a:lnTo>
                    <a:lnTo>
                      <a:pt x="2700442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BC93ED1-A096-7941-AE8F-BEEE7253F88F}"/>
                </a:ext>
              </a:extLst>
            </p:cNvPr>
            <p:cNvSpPr txBox="1"/>
            <p:nvPr/>
          </p:nvSpPr>
          <p:spPr>
            <a:xfrm>
              <a:off x="0" y="142875"/>
              <a:ext cx="16719451" cy="1274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652"/>
                </a:lnSpc>
                <a:spcBef>
                  <a:spcPct val="0"/>
                </a:spcBef>
              </a:pP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Tổng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quan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về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chương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trình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Linh San Sharing Talk </a:t>
              </a:r>
            </a:p>
          </p:txBody>
        </p:sp>
      </p:grpSp>
      <p:sp>
        <p:nvSpPr>
          <p:cNvPr id="27" name="Freeform 27">
            <a:extLst>
              <a:ext uri="{FF2B5EF4-FFF2-40B4-BE49-F238E27FC236}">
                <a16:creationId xmlns:a16="http://schemas.microsoft.com/office/drawing/2014/main" id="{AF88C213-8714-ACBA-B6AC-F5771038BFEC}"/>
              </a:ext>
            </a:extLst>
          </p:cNvPr>
          <p:cNvSpPr/>
          <p:nvPr/>
        </p:nvSpPr>
        <p:spPr>
          <a:xfrm>
            <a:off x="15106500" y="460443"/>
            <a:ext cx="2414062" cy="1136515"/>
          </a:xfrm>
          <a:custGeom>
            <a:avLst/>
            <a:gdLst/>
            <a:ahLst/>
            <a:cxnLst/>
            <a:rect l="l" t="t" r="r" b="b"/>
            <a:pathLst>
              <a:path w="2414062" h="1136515">
                <a:moveTo>
                  <a:pt x="0" y="0"/>
                </a:moveTo>
                <a:lnTo>
                  <a:pt x="2414062" y="0"/>
                </a:lnTo>
                <a:lnTo>
                  <a:pt x="2414062" y="1136514"/>
                </a:lnTo>
                <a:lnTo>
                  <a:pt x="0" y="1136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214A9A10-A509-046B-D904-88548AC66CEC}"/>
              </a:ext>
            </a:extLst>
          </p:cNvPr>
          <p:cNvGrpSpPr/>
          <p:nvPr/>
        </p:nvGrpSpPr>
        <p:grpSpPr>
          <a:xfrm>
            <a:off x="-1193211" y="-1334582"/>
            <a:ext cx="2363282" cy="2363282"/>
            <a:chOff x="0" y="0"/>
            <a:chExt cx="812800" cy="812800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3626284D-CDE8-562F-C5BE-D1DF2897E1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6B2D"/>
            </a:solidFill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73DE3493-9465-2A94-E9F5-EF7323A09ACF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42" name="TextBox 11">
            <a:extLst>
              <a:ext uri="{FF2B5EF4-FFF2-40B4-BE49-F238E27FC236}">
                <a16:creationId xmlns:a16="http://schemas.microsoft.com/office/drawing/2014/main" id="{B4D0545F-508F-A5D3-CA2F-44E2BB432F1A}"/>
              </a:ext>
            </a:extLst>
          </p:cNvPr>
          <p:cNvSpPr txBox="1"/>
          <p:nvPr/>
        </p:nvSpPr>
        <p:spPr>
          <a:xfrm>
            <a:off x="475349" y="1652484"/>
            <a:ext cx="9829800" cy="443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Các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chủ</a:t>
            </a: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đề</a:t>
            </a: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chính</a:t>
            </a:r>
            <a:endParaRPr lang="en-US" sz="4000" b="1" dirty="0">
              <a:solidFill>
                <a:srgbClr val="272525"/>
              </a:solidFill>
              <a:latin typeface="Arial" panose="020B0604020202020204" pitchFamily="34" charset="0"/>
              <a:ea typeface="Inter Bold"/>
              <a:cs typeface="Inter Bold"/>
              <a:sym typeface="Inter Bold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ED70615-2188-8A01-B32B-986853F89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98638"/>
              </p:ext>
            </p:extLst>
          </p:nvPr>
        </p:nvGraphicFramePr>
        <p:xfrm>
          <a:off x="1143000" y="2212398"/>
          <a:ext cx="15163800" cy="64210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0848">
                  <a:extLst>
                    <a:ext uri="{9D8B030D-6E8A-4147-A177-3AD203B41FA5}">
                      <a16:colId xmlns:a16="http://schemas.microsoft.com/office/drawing/2014/main" val="976613823"/>
                    </a:ext>
                  </a:extLst>
                </a:gridCol>
                <a:gridCol w="4279352">
                  <a:extLst>
                    <a:ext uri="{9D8B030D-6E8A-4147-A177-3AD203B41FA5}">
                      <a16:colId xmlns:a16="http://schemas.microsoft.com/office/drawing/2014/main" val="2644490981"/>
                    </a:ext>
                  </a:extLst>
                </a:gridCol>
                <a:gridCol w="5621675">
                  <a:extLst>
                    <a:ext uri="{9D8B030D-6E8A-4147-A177-3AD203B41FA5}">
                      <a16:colId xmlns:a16="http://schemas.microsoft.com/office/drawing/2014/main" val="1861494750"/>
                    </a:ext>
                  </a:extLst>
                </a:gridCol>
                <a:gridCol w="4131925">
                  <a:extLst>
                    <a:ext uri="{9D8B030D-6E8A-4147-A177-3AD203B41FA5}">
                      <a16:colId xmlns:a16="http://schemas.microsoft.com/office/drawing/2014/main" val="4118701852"/>
                    </a:ext>
                  </a:extLst>
                </a:gridCol>
              </a:tblGrid>
              <a:tr h="589776"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endParaRPr lang="en-US" sz="2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484871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Kỹ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lãnh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1127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Quản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doanh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9298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Thuế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278727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toán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481709"/>
                  </a:ext>
                </a:extLst>
              </a:tr>
              <a:tr h="674094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Tài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3674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Quản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736820"/>
                  </a:ext>
                </a:extLst>
              </a:tr>
              <a:tr h="4629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5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 </a:t>
                      </a:r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7740"/>
                  </a:ext>
                </a:extLst>
              </a:tr>
              <a:tr h="462942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935039"/>
                  </a:ext>
                </a:extLst>
              </a:tr>
              <a:tr h="4629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5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5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Văn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doanh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nghiệp</a:t>
                      </a:r>
                      <a:endParaRPr lang="en-US" sz="2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044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89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1212" y="987503"/>
            <a:ext cx="3426714" cy="641112"/>
            <a:chOff x="0" y="142875"/>
            <a:chExt cx="4568952" cy="85481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89649"/>
              <a:ext cx="1914469" cy="108043"/>
              <a:chOff x="0" y="0"/>
              <a:chExt cx="2700442" cy="152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0442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2700442" h="152400">
                    <a:moveTo>
                      <a:pt x="0" y="0"/>
                    </a:moveTo>
                    <a:lnTo>
                      <a:pt x="2700442" y="0"/>
                    </a:lnTo>
                    <a:lnTo>
                      <a:pt x="2700442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0" y="142875"/>
              <a:ext cx="4568952" cy="641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52"/>
                </a:lnSpc>
                <a:spcBef>
                  <a:spcPct val="0"/>
                </a:spcBef>
              </a:pP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GIỚI THIỆU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30906" y="6005601"/>
            <a:ext cx="6009223" cy="40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Chứng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chỉ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Hành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nghề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Thuế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(2017)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0906" y="6380789"/>
            <a:ext cx="5394398" cy="400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Được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cấp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chứng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chỉ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hành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nghề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về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thuế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30906" y="7249921"/>
            <a:ext cx="9275491" cy="794871"/>
            <a:chOff x="0" y="-19049"/>
            <a:chExt cx="12367321" cy="105982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9049"/>
              <a:ext cx="7389810" cy="543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46"/>
                </a:lnSpc>
              </a:pPr>
              <a:r>
                <a:rPr lang="en-US" sz="2771" b="1" dirty="0" err="1">
                  <a:solidFill>
                    <a:srgbClr val="272525"/>
                  </a:solidFill>
                  <a:latin typeface="Arial" panose="020B0604020202020204" pitchFamily="34" charset="0"/>
                  <a:ea typeface="Inter Bold"/>
                  <a:cs typeface="Inter Bold"/>
                  <a:sym typeface="Inter Bold"/>
                </a:rPr>
                <a:t>Kế</a:t>
              </a:r>
              <a:r>
                <a:rPr lang="en-US" sz="2771" b="1" dirty="0">
                  <a:solidFill>
                    <a:srgbClr val="272525"/>
                  </a:solidFill>
                  <a:latin typeface="Arial" panose="020B0604020202020204" pitchFamily="34" charset="0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2771" b="1" dirty="0" err="1">
                  <a:solidFill>
                    <a:srgbClr val="272525"/>
                  </a:solidFill>
                  <a:latin typeface="Arial" panose="020B0604020202020204" pitchFamily="34" charset="0"/>
                  <a:ea typeface="Inter Bold"/>
                  <a:cs typeface="Inter Bold"/>
                  <a:sym typeface="Inter Bold"/>
                </a:rPr>
                <a:t>toán</a:t>
              </a:r>
              <a:r>
                <a:rPr lang="en-US" sz="2771" b="1" dirty="0">
                  <a:solidFill>
                    <a:srgbClr val="272525"/>
                  </a:solidFill>
                  <a:latin typeface="Arial" panose="020B0604020202020204" pitchFamily="34" charset="0"/>
                  <a:ea typeface="Inter Bold"/>
                  <a:cs typeface="Inter Bold"/>
                  <a:sym typeface="Inter Bold"/>
                </a:rPr>
                <a:t> Quản </a:t>
              </a:r>
              <a:r>
                <a:rPr lang="en-US" sz="2771" b="1" dirty="0" err="1">
                  <a:solidFill>
                    <a:srgbClr val="272525"/>
                  </a:solidFill>
                  <a:latin typeface="Arial" panose="020B0604020202020204" pitchFamily="34" charset="0"/>
                  <a:ea typeface="Inter Bold"/>
                  <a:cs typeface="Inter Bold"/>
                  <a:sym typeface="Inter Bold"/>
                </a:rPr>
                <a:t>trị</a:t>
              </a:r>
              <a:r>
                <a:rPr lang="en-US" sz="2771" b="1" dirty="0">
                  <a:solidFill>
                    <a:srgbClr val="272525"/>
                  </a:solidFill>
                  <a:latin typeface="Arial" panose="020B0604020202020204" pitchFamily="34" charset="0"/>
                  <a:ea typeface="Inter Bold"/>
                  <a:cs typeface="Inter Bold"/>
                  <a:sym typeface="Inter Bold"/>
                </a:rPr>
                <a:t> Hoa </a:t>
              </a:r>
              <a:r>
                <a:rPr lang="en-US" sz="2771" b="1" dirty="0" err="1">
                  <a:solidFill>
                    <a:srgbClr val="272525"/>
                  </a:solidFill>
                  <a:latin typeface="Arial" panose="020B0604020202020204" pitchFamily="34" charset="0"/>
                  <a:ea typeface="Inter Bold"/>
                  <a:cs typeface="Inter Bold"/>
                  <a:sym typeface="Inter Bold"/>
                </a:rPr>
                <a:t>Kỳ</a:t>
              </a:r>
              <a:r>
                <a:rPr lang="en-US" sz="2771" b="1" dirty="0">
                  <a:solidFill>
                    <a:srgbClr val="272525"/>
                  </a:solidFill>
                  <a:latin typeface="Arial" panose="020B0604020202020204" pitchFamily="34" charset="0"/>
                  <a:ea typeface="Inter Bold"/>
                  <a:cs typeface="Inter Bold"/>
                  <a:sym typeface="Inter Bold"/>
                </a:rPr>
                <a:t> (2019)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5227" y="506600"/>
              <a:ext cx="12332094" cy="53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21"/>
                </a:lnSpc>
              </a:pPr>
              <a:r>
                <a:rPr lang="en-US" sz="2172" dirty="0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Hoàn </a:t>
              </a:r>
              <a:r>
                <a:rPr lang="en-US" sz="2172" dirty="0" err="1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thành</a:t>
              </a:r>
              <a:r>
                <a:rPr lang="en-US" sz="2172" dirty="0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 </a:t>
              </a:r>
              <a:r>
                <a:rPr lang="en-US" sz="2172" dirty="0" err="1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chương</a:t>
              </a:r>
              <a:r>
                <a:rPr lang="en-US" sz="2172" dirty="0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 </a:t>
              </a:r>
              <a:r>
                <a:rPr lang="en-US" sz="2172" dirty="0" err="1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trình</a:t>
              </a:r>
              <a:r>
                <a:rPr lang="en-US" sz="2172" dirty="0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 </a:t>
              </a:r>
              <a:r>
                <a:rPr lang="en-US" sz="2172" dirty="0" err="1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của</a:t>
              </a:r>
              <a:r>
                <a:rPr lang="en-US" sz="2172" dirty="0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 </a:t>
              </a:r>
              <a:r>
                <a:rPr lang="en-US" sz="2172" dirty="0" err="1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Hiệp</a:t>
              </a:r>
              <a:r>
                <a:rPr lang="en-US" sz="2172" dirty="0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 </a:t>
              </a:r>
              <a:r>
                <a:rPr lang="en-US" sz="2172" dirty="0" err="1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hội</a:t>
              </a:r>
              <a:r>
                <a:rPr lang="en-US" sz="2172" dirty="0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 </a:t>
              </a:r>
              <a:r>
                <a:rPr lang="en-US" sz="2172" dirty="0" err="1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Kế</a:t>
              </a:r>
              <a:r>
                <a:rPr lang="en-US" sz="2172" dirty="0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 </a:t>
              </a:r>
              <a:r>
                <a:rPr lang="en-US" sz="2172" dirty="0" err="1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toán</a:t>
              </a:r>
              <a:r>
                <a:rPr lang="en-US" sz="2172" dirty="0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 Quản </a:t>
              </a:r>
              <a:r>
                <a:rPr lang="en-US" sz="2172" dirty="0" err="1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trị</a:t>
              </a:r>
              <a:r>
                <a:rPr lang="en-US" sz="2172" dirty="0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 Hoa </a:t>
              </a:r>
              <a:r>
                <a:rPr lang="en-US" sz="2172" dirty="0" err="1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Kỳ</a:t>
              </a:r>
              <a:r>
                <a:rPr lang="en-US" sz="2172" dirty="0">
                  <a:solidFill>
                    <a:srgbClr val="272525"/>
                  </a:solidFill>
                  <a:latin typeface="Arial" panose="020B0604020202020204" pitchFamily="34" charset="0"/>
                  <a:ea typeface="Inter"/>
                  <a:cs typeface="Inter"/>
                  <a:sym typeface="Inter"/>
                </a:rPr>
                <a:t> (CMA).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30906" y="2385385"/>
            <a:ext cx="4704153" cy="40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Cử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nhân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Kế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toán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(2008)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0906" y="2727817"/>
            <a:ext cx="5568219" cy="400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Tốt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nghiệp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chương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trình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cử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nhân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kế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toán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0906" y="3613630"/>
            <a:ext cx="4082382" cy="40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Kế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toán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trưởng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(2010)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0906" y="3988817"/>
            <a:ext cx="6890021" cy="400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Hoàn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thành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chương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trình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đào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tạo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tại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Đại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học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Kinh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tế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0906" y="4744601"/>
            <a:ext cx="4624535" cy="40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Giám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đốc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Tài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chính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(2014)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0906" y="5119789"/>
            <a:ext cx="8185230" cy="400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Được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đào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tạo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bởi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các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chuyên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gia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tài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chính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hàng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đầu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Việt Nam.</a:t>
            </a:r>
          </a:p>
        </p:txBody>
      </p:sp>
      <p:sp>
        <p:nvSpPr>
          <p:cNvPr id="17" name="AutoShape 17"/>
          <p:cNvSpPr/>
          <p:nvPr/>
        </p:nvSpPr>
        <p:spPr>
          <a:xfrm flipH="1">
            <a:off x="1035668" y="2487965"/>
            <a:ext cx="10919" cy="133065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30906" y="8506158"/>
            <a:ext cx="6009223" cy="40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Thạc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sĩ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quản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trị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kinh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2771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doanh</a:t>
            </a:r>
            <a:r>
              <a:rPr lang="en-US" sz="2771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(2025)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7467" y="8881345"/>
            <a:ext cx="9249070" cy="400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1"/>
              </a:lnSpc>
            </a:pP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Hoàn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thành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chương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trình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học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tại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en-US" sz="2172" dirty="0" err="1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Đại</a:t>
            </a:r>
            <a:r>
              <a:rPr lang="en-US" sz="2172" dirty="0">
                <a:solidFill>
                  <a:srgbClr val="272525"/>
                </a:solidFill>
                <a:latin typeface="Arial" panose="020B0604020202020204" pitchFamily="34" charset="0"/>
                <a:ea typeface="Inter"/>
                <a:cs typeface="Inter"/>
                <a:sym typeface="Inter"/>
              </a:rPr>
              <a:t> Học FPT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615921" y="2404435"/>
            <a:ext cx="5962500" cy="5871306"/>
            <a:chOff x="0" y="0"/>
            <a:chExt cx="7950000" cy="7828407"/>
          </a:xfrm>
        </p:grpSpPr>
        <p:grpSp>
          <p:nvGrpSpPr>
            <p:cNvPr id="21" name="Group 21"/>
            <p:cNvGrpSpPr/>
            <p:nvPr/>
          </p:nvGrpSpPr>
          <p:grpSpPr>
            <a:xfrm>
              <a:off x="189299" y="328866"/>
              <a:ext cx="7760702" cy="7499541"/>
              <a:chOff x="0" y="0"/>
              <a:chExt cx="823507" cy="79579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23507" cy="795795"/>
              </a:xfrm>
              <a:custGeom>
                <a:avLst/>
                <a:gdLst/>
                <a:ahLst/>
                <a:cxnLst/>
                <a:rect l="l" t="t" r="r" b="b"/>
                <a:pathLst>
                  <a:path w="823507" h="795795">
                    <a:moveTo>
                      <a:pt x="411754" y="0"/>
                    </a:moveTo>
                    <a:cubicBezTo>
                      <a:pt x="184348" y="0"/>
                      <a:pt x="0" y="178145"/>
                      <a:pt x="0" y="397897"/>
                    </a:cubicBezTo>
                    <a:cubicBezTo>
                      <a:pt x="0" y="617650"/>
                      <a:pt x="184348" y="795795"/>
                      <a:pt x="411754" y="795795"/>
                    </a:cubicBezTo>
                    <a:cubicBezTo>
                      <a:pt x="639159" y="795795"/>
                      <a:pt x="823507" y="617650"/>
                      <a:pt x="823507" y="397897"/>
                    </a:cubicBezTo>
                    <a:cubicBezTo>
                      <a:pt x="823507" y="178145"/>
                      <a:pt x="639159" y="0"/>
                      <a:pt x="411754" y="0"/>
                    </a:cubicBezTo>
                    <a:close/>
                  </a:path>
                </a:pathLst>
              </a:custGeom>
              <a:solidFill>
                <a:srgbClr val="8A513C"/>
              </a:solid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7204" y="17456"/>
                <a:ext cx="669100" cy="7037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0" y="0"/>
              <a:ext cx="7797983" cy="7767522"/>
              <a:chOff x="0" y="0"/>
              <a:chExt cx="6502400" cy="6477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-23042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4665" r="-24665"/>
                </a:stretch>
              </a:blip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7" name="Freeform 27"/>
          <p:cNvSpPr/>
          <p:nvPr/>
        </p:nvSpPr>
        <p:spPr>
          <a:xfrm>
            <a:off x="15106500" y="460443"/>
            <a:ext cx="2414062" cy="1136515"/>
          </a:xfrm>
          <a:custGeom>
            <a:avLst/>
            <a:gdLst/>
            <a:ahLst/>
            <a:cxnLst/>
            <a:rect l="l" t="t" r="r" b="b"/>
            <a:pathLst>
              <a:path w="2414062" h="1136515">
                <a:moveTo>
                  <a:pt x="0" y="0"/>
                </a:moveTo>
                <a:lnTo>
                  <a:pt x="2414062" y="0"/>
                </a:lnTo>
                <a:lnTo>
                  <a:pt x="2414062" y="1136514"/>
                </a:lnTo>
                <a:lnTo>
                  <a:pt x="0" y="1136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403453" y="1054344"/>
            <a:ext cx="857015" cy="47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19"/>
              </a:lnSpc>
              <a:spcBef>
                <a:spcPct val="0"/>
              </a:spcBef>
            </a:pPr>
            <a:r>
              <a:rPr lang="en-US" sz="4023">
                <a:solidFill>
                  <a:srgbClr val="000000"/>
                </a:solidFill>
                <a:latin typeface="Above the Beyond Script"/>
                <a:ea typeface="Above the Beyond Script"/>
                <a:cs typeface="Above the Beyond Script"/>
                <a:sym typeface="Above the Beyond Script"/>
              </a:rPr>
              <a:t>bà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589032" y="1498667"/>
            <a:ext cx="5017506" cy="45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39"/>
              </a:lnSpc>
              <a:spcBef>
                <a:spcPct val="0"/>
              </a:spcBef>
            </a:pPr>
            <a:r>
              <a:rPr lang="en-US" sz="4164" b="1" dirty="0">
                <a:solidFill>
                  <a:srgbClr val="F66B2D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LƯU THỊ THU LINH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-1193211" y="-1334582"/>
            <a:ext cx="2363282" cy="236328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6B2D"/>
            </a:solidFill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33" name="AutoShape 33"/>
          <p:cNvSpPr/>
          <p:nvPr/>
        </p:nvSpPr>
        <p:spPr>
          <a:xfrm flipH="1">
            <a:off x="1024749" y="3737017"/>
            <a:ext cx="10919" cy="133065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4" name="AutoShape 34"/>
          <p:cNvSpPr/>
          <p:nvPr/>
        </p:nvSpPr>
        <p:spPr>
          <a:xfrm flipH="1">
            <a:off x="1013831" y="4973057"/>
            <a:ext cx="10919" cy="133065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5" name="AutoShape 35"/>
          <p:cNvSpPr/>
          <p:nvPr/>
        </p:nvSpPr>
        <p:spPr>
          <a:xfrm flipH="1">
            <a:off x="1002913" y="6216337"/>
            <a:ext cx="10919" cy="133065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6" name="AutoShape 36"/>
          <p:cNvSpPr/>
          <p:nvPr/>
        </p:nvSpPr>
        <p:spPr>
          <a:xfrm flipH="1">
            <a:off x="991995" y="7458370"/>
            <a:ext cx="10919" cy="133065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991995" y="8789027"/>
            <a:ext cx="0" cy="51676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737E4-8BB0-17B2-429F-D24AAD6F8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96A7D5-9560-A663-A701-F114AD07BDFC}"/>
              </a:ext>
            </a:extLst>
          </p:cNvPr>
          <p:cNvGrpSpPr/>
          <p:nvPr/>
        </p:nvGrpSpPr>
        <p:grpSpPr>
          <a:xfrm>
            <a:off x="1202211" y="620529"/>
            <a:ext cx="14215988" cy="667835"/>
            <a:chOff x="-68896" y="141702"/>
            <a:chExt cx="16719451" cy="890448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5E2AF111-74A8-E2FC-E43A-CF815A4AFF71}"/>
                </a:ext>
              </a:extLst>
            </p:cNvPr>
            <p:cNvGrpSpPr/>
            <p:nvPr/>
          </p:nvGrpSpPr>
          <p:grpSpPr>
            <a:xfrm>
              <a:off x="0" y="889649"/>
              <a:ext cx="6167586" cy="142501"/>
              <a:chOff x="0" y="0"/>
              <a:chExt cx="8699649" cy="201005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74BA3360-7813-863B-EFF3-7B69FE65D2D7}"/>
                  </a:ext>
                </a:extLst>
              </p:cNvPr>
              <p:cNvSpPr/>
              <p:nvPr/>
            </p:nvSpPr>
            <p:spPr>
              <a:xfrm>
                <a:off x="0" y="0"/>
                <a:ext cx="8699649" cy="201005"/>
              </a:xfrm>
              <a:custGeom>
                <a:avLst/>
                <a:gdLst/>
                <a:ahLst/>
                <a:cxnLst/>
                <a:rect l="l" t="t" r="r" b="b"/>
                <a:pathLst>
                  <a:path w="2700442" h="152400">
                    <a:moveTo>
                      <a:pt x="0" y="0"/>
                    </a:moveTo>
                    <a:lnTo>
                      <a:pt x="2700442" y="0"/>
                    </a:lnTo>
                    <a:lnTo>
                      <a:pt x="2700442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752336B-3D72-59F9-DADB-A5C5AF2E7E49}"/>
                </a:ext>
              </a:extLst>
            </p:cNvPr>
            <p:cNvSpPr txBox="1"/>
            <p:nvPr/>
          </p:nvSpPr>
          <p:spPr>
            <a:xfrm>
              <a:off x="-68896" y="141702"/>
              <a:ext cx="16719451" cy="6417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652"/>
                </a:lnSpc>
                <a:spcBef>
                  <a:spcPct val="0"/>
                </a:spcBef>
              </a:pP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Tầm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nhìn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- 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sứ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mệnh</a:t>
              </a:r>
              <a:r>
                <a:rPr lang="en-US" sz="4296" b="1" u="none" strike="noStrike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u="none" strike="noStrike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c</a:t>
              </a:r>
              <a:r>
                <a:rPr lang="en-US" sz="4296" b="1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á</a:t>
              </a:r>
              <a:r>
                <a:rPr lang="en-US" sz="4296" b="1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  <a:r>
                <a:rPr lang="en-US" sz="4296" b="1" dirty="0" err="1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nhân</a:t>
              </a:r>
              <a:endParaRPr lang="en-US" sz="4296" b="1" u="none" strike="noStrike" dirty="0">
                <a:solidFill>
                  <a:srgbClr val="F66B2D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3257F844-3FB7-83C7-A34F-3BE20866097A}"/>
              </a:ext>
            </a:extLst>
          </p:cNvPr>
          <p:cNvGrpSpPr/>
          <p:nvPr/>
        </p:nvGrpSpPr>
        <p:grpSpPr>
          <a:xfrm>
            <a:off x="12496800" y="2552700"/>
            <a:ext cx="5962500" cy="5871306"/>
            <a:chOff x="0" y="0"/>
            <a:chExt cx="7950000" cy="7828407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08424FD-C232-6416-B02E-723C8A8E211E}"/>
                </a:ext>
              </a:extLst>
            </p:cNvPr>
            <p:cNvGrpSpPr/>
            <p:nvPr/>
          </p:nvGrpSpPr>
          <p:grpSpPr>
            <a:xfrm>
              <a:off x="189299" y="328866"/>
              <a:ext cx="7760702" cy="7499541"/>
              <a:chOff x="0" y="0"/>
              <a:chExt cx="823507" cy="795795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C8EFD8D7-E060-C62E-0D12-4E88852B8320}"/>
                  </a:ext>
                </a:extLst>
              </p:cNvPr>
              <p:cNvSpPr/>
              <p:nvPr/>
            </p:nvSpPr>
            <p:spPr>
              <a:xfrm>
                <a:off x="0" y="0"/>
                <a:ext cx="823507" cy="795795"/>
              </a:xfrm>
              <a:custGeom>
                <a:avLst/>
                <a:gdLst/>
                <a:ahLst/>
                <a:cxnLst/>
                <a:rect l="l" t="t" r="r" b="b"/>
                <a:pathLst>
                  <a:path w="823507" h="795795">
                    <a:moveTo>
                      <a:pt x="411754" y="0"/>
                    </a:moveTo>
                    <a:cubicBezTo>
                      <a:pt x="184348" y="0"/>
                      <a:pt x="0" y="178145"/>
                      <a:pt x="0" y="397897"/>
                    </a:cubicBezTo>
                    <a:cubicBezTo>
                      <a:pt x="0" y="617650"/>
                      <a:pt x="184348" y="795795"/>
                      <a:pt x="411754" y="795795"/>
                    </a:cubicBezTo>
                    <a:cubicBezTo>
                      <a:pt x="639159" y="795795"/>
                      <a:pt x="823507" y="617650"/>
                      <a:pt x="823507" y="397897"/>
                    </a:cubicBezTo>
                    <a:cubicBezTo>
                      <a:pt x="823507" y="178145"/>
                      <a:pt x="639159" y="0"/>
                      <a:pt x="411754" y="0"/>
                    </a:cubicBezTo>
                    <a:close/>
                  </a:path>
                </a:pathLst>
              </a:custGeom>
              <a:solidFill>
                <a:srgbClr val="8A513C"/>
              </a:solid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35B6DEC-DA4B-4995-EE53-17BAAE5CC46E}"/>
                  </a:ext>
                </a:extLst>
              </p:cNvPr>
              <p:cNvSpPr txBox="1"/>
              <p:nvPr/>
            </p:nvSpPr>
            <p:spPr>
              <a:xfrm>
                <a:off x="77204" y="17456"/>
                <a:ext cx="669100" cy="7037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35B43DC0-9D46-F1D5-C177-B9890B3754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7797983" cy="7767522"/>
              <a:chOff x="0" y="0"/>
              <a:chExt cx="6502400" cy="6477000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88D11E70-69A6-F31B-6ADA-A479DCAF5034}"/>
                  </a:ext>
                </a:extLst>
              </p:cNvPr>
              <p:cNvSpPr/>
              <p:nvPr/>
            </p:nvSpPr>
            <p:spPr>
              <a:xfrm>
                <a:off x="-23042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4665" r="-24665"/>
                </a:stretch>
              </a:blip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D4BBDB72-1A54-2401-9C88-04F3221A6556}"/>
                  </a:ext>
                </a:extLst>
              </p:cNvPr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7" name="Freeform 27">
            <a:extLst>
              <a:ext uri="{FF2B5EF4-FFF2-40B4-BE49-F238E27FC236}">
                <a16:creationId xmlns:a16="http://schemas.microsoft.com/office/drawing/2014/main" id="{AF2D487C-AE7D-003A-F7E9-B722435F78B5}"/>
              </a:ext>
            </a:extLst>
          </p:cNvPr>
          <p:cNvSpPr/>
          <p:nvPr/>
        </p:nvSpPr>
        <p:spPr>
          <a:xfrm>
            <a:off x="15106500" y="460443"/>
            <a:ext cx="2414062" cy="1136515"/>
          </a:xfrm>
          <a:custGeom>
            <a:avLst/>
            <a:gdLst/>
            <a:ahLst/>
            <a:cxnLst/>
            <a:rect l="l" t="t" r="r" b="b"/>
            <a:pathLst>
              <a:path w="2414062" h="1136515">
                <a:moveTo>
                  <a:pt x="0" y="0"/>
                </a:moveTo>
                <a:lnTo>
                  <a:pt x="2414062" y="0"/>
                </a:lnTo>
                <a:lnTo>
                  <a:pt x="2414062" y="1136514"/>
                </a:lnTo>
                <a:lnTo>
                  <a:pt x="0" y="1136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AE7DB50D-C1C2-675C-767B-5264674BB762}"/>
              </a:ext>
            </a:extLst>
          </p:cNvPr>
          <p:cNvGrpSpPr/>
          <p:nvPr/>
        </p:nvGrpSpPr>
        <p:grpSpPr>
          <a:xfrm>
            <a:off x="-1193211" y="-1334582"/>
            <a:ext cx="2363282" cy="2363282"/>
            <a:chOff x="0" y="0"/>
            <a:chExt cx="812800" cy="812800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224DB47-BADC-D5E6-E274-A309A48DF5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6B2D"/>
            </a:solidFill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173568CC-F4FC-12E3-09A8-F4264488A88B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40" name="TextBox 11">
            <a:extLst>
              <a:ext uri="{FF2B5EF4-FFF2-40B4-BE49-F238E27FC236}">
                <a16:creationId xmlns:a16="http://schemas.microsoft.com/office/drawing/2014/main" id="{016B3578-2802-3E41-FE7E-9CEC3527F49B}"/>
              </a:ext>
            </a:extLst>
          </p:cNvPr>
          <p:cNvSpPr txBox="1"/>
          <p:nvPr/>
        </p:nvSpPr>
        <p:spPr>
          <a:xfrm>
            <a:off x="512776" y="5323186"/>
            <a:ext cx="4704153" cy="44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II.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Sứ</a:t>
            </a: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mệnh</a:t>
            </a:r>
            <a:endParaRPr lang="en-US" sz="4000" b="1" dirty="0">
              <a:solidFill>
                <a:srgbClr val="272525"/>
              </a:solidFill>
              <a:latin typeface="Arial" panose="020B06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081A4D5F-185D-8181-C08A-A94AA87F5A71}"/>
              </a:ext>
            </a:extLst>
          </p:cNvPr>
          <p:cNvSpPr txBox="1"/>
          <p:nvPr/>
        </p:nvSpPr>
        <p:spPr>
          <a:xfrm>
            <a:off x="512777" y="2551935"/>
            <a:ext cx="11450624" cy="2662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521"/>
              </a:lnSpc>
              <a:buFontTx/>
              <a:buChar char="-"/>
            </a:pP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Trở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thành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nhà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lãnh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đạo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xuất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sắc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,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vận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hành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doanh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nghiệp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hiệu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quả</a:t>
            </a:r>
            <a:r>
              <a:rPr lang="en-US" sz="2800" spc="-46" dirty="0"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.</a:t>
            </a:r>
          </a:p>
          <a:p>
            <a:pPr marL="457200" indent="-457200">
              <a:lnSpc>
                <a:spcPts val="3521"/>
              </a:lnSpc>
              <a:buFontTx/>
              <a:buChar char="-"/>
            </a:pP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Là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nhà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đầu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tư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,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thành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viên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hội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đồng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quản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trị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, ban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điều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hành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trực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tiếp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trong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hoạt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động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kinh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doanh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của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nhiều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lĩnh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vực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.</a:t>
            </a:r>
          </a:p>
          <a:p>
            <a:pPr marL="457200" indent="-457200">
              <a:lnSpc>
                <a:spcPts val="3521"/>
              </a:lnSpc>
              <a:buFontTx/>
              <a:buChar char="-"/>
            </a:pP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Một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Speaker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chuyên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nghiệp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,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truyền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cảm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hứng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.</a:t>
            </a:r>
          </a:p>
          <a:p>
            <a:pPr marL="457200" indent="-457200">
              <a:lnSpc>
                <a:spcPts val="3521"/>
              </a:lnSpc>
              <a:buFontTx/>
              <a:buChar char="-"/>
            </a:pP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Khai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phóng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và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phát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triển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tiền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năng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lãnh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đạo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bên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trong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của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con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người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.</a:t>
            </a:r>
          </a:p>
          <a:p>
            <a:pPr marL="457200" indent="-457200">
              <a:lnSpc>
                <a:spcPts val="3521"/>
              </a:lnSpc>
              <a:buFontTx/>
              <a:buChar char="-"/>
            </a:pPr>
            <a:endParaRPr lang="en-US" sz="2800" spc="-46" dirty="0">
              <a:latin typeface="Arial" panose="020B0604020202020204" pitchFamily="34" charset="0"/>
              <a:ea typeface="Inter"/>
              <a:cs typeface="Arial" panose="020B0604020202020204" pitchFamily="34" charset="0"/>
              <a:sym typeface="Canva Sans Bold"/>
            </a:endParaRP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924F1679-2492-F471-DE19-310340ECFDA4}"/>
              </a:ext>
            </a:extLst>
          </p:cNvPr>
          <p:cNvSpPr txBox="1"/>
          <p:nvPr/>
        </p:nvSpPr>
        <p:spPr>
          <a:xfrm>
            <a:off x="512776" y="2055903"/>
            <a:ext cx="9829800" cy="443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I.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Tầm</a:t>
            </a: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nhìn</a:t>
            </a:r>
            <a:endParaRPr lang="en-US" sz="4000" b="1" dirty="0">
              <a:solidFill>
                <a:srgbClr val="272525"/>
              </a:solidFill>
              <a:latin typeface="Arial" panose="020B06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311BBAF6-0A4F-CBDD-E714-D0D99A0A8D4C}"/>
              </a:ext>
            </a:extLst>
          </p:cNvPr>
          <p:cNvSpPr txBox="1"/>
          <p:nvPr/>
        </p:nvSpPr>
        <p:spPr>
          <a:xfrm>
            <a:off x="446982" y="5874926"/>
            <a:ext cx="12029093" cy="1316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521"/>
              </a:lnSpc>
              <a:buFontTx/>
              <a:buChar char="-"/>
            </a:pP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Đóng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góp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vào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sự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thịnh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vượng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và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triển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của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cộng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đồng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doanh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nghiệp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Việt Nam.</a:t>
            </a:r>
          </a:p>
          <a:p>
            <a:pPr marL="457200" indent="-457200">
              <a:lnSpc>
                <a:spcPts val="3521"/>
              </a:lnSpc>
              <a:buFontTx/>
              <a:buChar char="-"/>
            </a:pP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Kiến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tạo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một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thế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giới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tốt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đẹp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hơn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. 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D0AA6C6-59CB-4350-15CC-C2918630F093}"/>
              </a:ext>
            </a:extLst>
          </p:cNvPr>
          <p:cNvSpPr txBox="1"/>
          <p:nvPr/>
        </p:nvSpPr>
        <p:spPr>
          <a:xfrm>
            <a:off x="416161" y="7724450"/>
            <a:ext cx="4704153" cy="44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III.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Giá</a:t>
            </a: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trị</a:t>
            </a: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cốt</a:t>
            </a:r>
            <a:r>
              <a:rPr lang="en-US" sz="4000" b="1" dirty="0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 </a:t>
            </a:r>
            <a:r>
              <a:rPr lang="en-US" sz="4000" b="1" dirty="0" err="1">
                <a:solidFill>
                  <a:srgbClr val="272525"/>
                </a:solidFill>
                <a:latin typeface="Arial" panose="020B0604020202020204" pitchFamily="34" charset="0"/>
                <a:ea typeface="Inter Bold"/>
                <a:cs typeface="Inter Bold"/>
                <a:sym typeface="Inter Bold"/>
              </a:rPr>
              <a:t>lõi</a:t>
            </a:r>
            <a:endParaRPr lang="en-US" sz="4000" b="1" dirty="0">
              <a:solidFill>
                <a:srgbClr val="272525"/>
              </a:solidFill>
              <a:latin typeface="Arial" panose="020B06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F75BB33-E068-D48E-12B7-199F3910DC07}"/>
              </a:ext>
            </a:extLst>
          </p:cNvPr>
          <p:cNvSpPr txBox="1"/>
          <p:nvPr/>
        </p:nvSpPr>
        <p:spPr>
          <a:xfrm>
            <a:off x="350367" y="8276190"/>
            <a:ext cx="12029093" cy="1316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521"/>
              </a:lnSpc>
              <a:buFontTx/>
              <a:buChar char="-"/>
            </a:pP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Phụng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sự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vì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một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thế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giới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tốt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đẹp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hơn</a:t>
            </a:r>
            <a:endParaRPr lang="en-US" sz="2800" spc="-46" dirty="0">
              <a:latin typeface="Arial" panose="020B0604020202020204" pitchFamily="34" charset="0"/>
              <a:ea typeface="Inter"/>
              <a:cs typeface="Arial" panose="020B0604020202020204" pitchFamily="34" charset="0"/>
              <a:sym typeface="Canva Sans Bold"/>
            </a:endParaRPr>
          </a:p>
          <a:p>
            <a:pPr marL="457200" indent="-457200">
              <a:lnSpc>
                <a:spcPts val="3521"/>
              </a:lnSpc>
              <a:buFontTx/>
              <a:buChar char="-"/>
            </a:pP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Học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tập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suốt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đời</a:t>
            </a:r>
            <a:endParaRPr lang="en-US" sz="2800" spc="-46" dirty="0">
              <a:latin typeface="Arial" panose="020B0604020202020204" pitchFamily="34" charset="0"/>
              <a:ea typeface="Inter"/>
              <a:cs typeface="Arial" panose="020B0604020202020204" pitchFamily="34" charset="0"/>
              <a:sym typeface="Canva Sans Bold"/>
            </a:endParaRPr>
          </a:p>
          <a:p>
            <a:pPr marL="457200" indent="-457200">
              <a:lnSpc>
                <a:spcPts val="3521"/>
              </a:lnSpc>
              <a:buFontTx/>
              <a:buChar char="-"/>
            </a:pP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Hướng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đến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sự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xuất</a:t>
            </a:r>
            <a:r>
              <a:rPr lang="en-US" sz="2800" spc="-46" dirty="0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 </a:t>
            </a:r>
            <a:r>
              <a:rPr lang="en-US" sz="2800" spc="-46" dirty="0" err="1">
                <a:latin typeface="Arial" panose="020B0604020202020204" pitchFamily="34" charset="0"/>
                <a:ea typeface="Inter"/>
                <a:cs typeface="Arial" panose="020B0604020202020204" pitchFamily="34" charset="0"/>
                <a:sym typeface="Canva Sans Bold"/>
              </a:rPr>
              <a:t>sắc</a:t>
            </a:r>
            <a:endParaRPr lang="en-US" sz="2800" spc="-46" dirty="0">
              <a:latin typeface="Arial" panose="020B0604020202020204" pitchFamily="34" charset="0"/>
              <a:ea typeface="Inter"/>
              <a:cs typeface="Arial" panose="020B0604020202020204" pitchFamily="34" charset="0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117781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404" y="1260323"/>
            <a:ext cx="3209036" cy="82092"/>
            <a:chOff x="0" y="0"/>
            <a:chExt cx="5957445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57445" cy="152400"/>
            </a:xfrm>
            <a:custGeom>
              <a:avLst/>
              <a:gdLst/>
              <a:ahLst/>
              <a:cxnLst/>
              <a:rect l="l" t="t" r="r" b="b"/>
              <a:pathLst>
                <a:path w="5957445" h="152400">
                  <a:moveTo>
                    <a:pt x="0" y="0"/>
                  </a:moveTo>
                  <a:lnTo>
                    <a:pt x="5957445" y="0"/>
                  </a:lnTo>
                  <a:lnTo>
                    <a:pt x="5957445" y="152400"/>
                  </a:lnTo>
                  <a:lnTo>
                    <a:pt x="0" y="152400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23819" y="628561"/>
            <a:ext cx="15154381" cy="481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52"/>
              </a:lnSpc>
              <a:spcBef>
                <a:spcPct val="0"/>
              </a:spcBef>
            </a:pPr>
            <a:r>
              <a:rPr lang="en-US" sz="4296" b="1" dirty="0">
                <a:solidFill>
                  <a:srgbClr val="F66B2D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CÁC CHƯƠNG TRÌNH ĐÃ THAM GIA THỰC HIỆN</a:t>
            </a:r>
          </a:p>
        </p:txBody>
      </p:sp>
      <p:sp>
        <p:nvSpPr>
          <p:cNvPr id="5" name="Freeform 5"/>
          <p:cNvSpPr/>
          <p:nvPr/>
        </p:nvSpPr>
        <p:spPr>
          <a:xfrm>
            <a:off x="6019800" y="2396964"/>
            <a:ext cx="5033866" cy="3582077"/>
          </a:xfrm>
          <a:custGeom>
            <a:avLst/>
            <a:gdLst/>
            <a:ahLst/>
            <a:cxnLst/>
            <a:rect l="l" t="t" r="r" b="b"/>
            <a:pathLst>
              <a:path w="5033866" h="3582077">
                <a:moveTo>
                  <a:pt x="0" y="0"/>
                </a:moveTo>
                <a:lnTo>
                  <a:pt x="5033866" y="0"/>
                </a:lnTo>
                <a:lnTo>
                  <a:pt x="5033866" y="3582077"/>
                </a:lnTo>
                <a:lnTo>
                  <a:pt x="0" y="35820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822284" y="6631047"/>
            <a:ext cx="3398920" cy="2849308"/>
          </a:xfrm>
          <a:custGeom>
            <a:avLst/>
            <a:gdLst/>
            <a:ahLst/>
            <a:cxnLst/>
            <a:rect l="l" t="t" r="r" b="b"/>
            <a:pathLst>
              <a:path w="3398920" h="2849308">
                <a:moveTo>
                  <a:pt x="0" y="0"/>
                </a:moveTo>
                <a:lnTo>
                  <a:pt x="3398920" y="0"/>
                </a:lnTo>
                <a:lnTo>
                  <a:pt x="3398920" y="2849308"/>
                </a:lnTo>
                <a:lnTo>
                  <a:pt x="0" y="2849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79528" y="5444711"/>
            <a:ext cx="2853326" cy="4035644"/>
          </a:xfrm>
          <a:custGeom>
            <a:avLst/>
            <a:gdLst/>
            <a:ahLst/>
            <a:cxnLst/>
            <a:rect l="l" t="t" r="r" b="b"/>
            <a:pathLst>
              <a:path w="2853326" h="4035644">
                <a:moveTo>
                  <a:pt x="0" y="0"/>
                </a:moveTo>
                <a:lnTo>
                  <a:pt x="2853326" y="0"/>
                </a:lnTo>
                <a:lnTo>
                  <a:pt x="2853326" y="4035644"/>
                </a:lnTo>
                <a:lnTo>
                  <a:pt x="0" y="4035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233926" y="1853552"/>
            <a:ext cx="3244074" cy="4004740"/>
          </a:xfrm>
          <a:custGeom>
            <a:avLst/>
            <a:gdLst/>
            <a:ahLst/>
            <a:cxnLst/>
            <a:rect l="l" t="t" r="r" b="b"/>
            <a:pathLst>
              <a:path w="3244074" h="4004740">
                <a:moveTo>
                  <a:pt x="0" y="0"/>
                </a:moveTo>
                <a:lnTo>
                  <a:pt x="3244075" y="0"/>
                </a:lnTo>
                <a:lnTo>
                  <a:pt x="3244075" y="4004741"/>
                </a:lnTo>
                <a:lnTo>
                  <a:pt x="0" y="4004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341151" y="6469777"/>
            <a:ext cx="4130967" cy="2941295"/>
          </a:xfrm>
          <a:custGeom>
            <a:avLst/>
            <a:gdLst/>
            <a:ahLst/>
            <a:cxnLst/>
            <a:rect l="l" t="t" r="r" b="b"/>
            <a:pathLst>
              <a:path w="4017446" h="2691689">
                <a:moveTo>
                  <a:pt x="0" y="0"/>
                </a:moveTo>
                <a:lnTo>
                  <a:pt x="4017446" y="0"/>
                </a:lnTo>
                <a:lnTo>
                  <a:pt x="4017446" y="2691689"/>
                </a:lnTo>
                <a:lnTo>
                  <a:pt x="0" y="26916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793936" y="6250676"/>
            <a:ext cx="4820051" cy="3229679"/>
          </a:xfrm>
          <a:custGeom>
            <a:avLst/>
            <a:gdLst/>
            <a:ahLst/>
            <a:cxnLst/>
            <a:rect l="l" t="t" r="r" b="b"/>
            <a:pathLst>
              <a:path w="4820051" h="3229679">
                <a:moveTo>
                  <a:pt x="0" y="0"/>
                </a:moveTo>
                <a:lnTo>
                  <a:pt x="4820051" y="0"/>
                </a:lnTo>
                <a:lnTo>
                  <a:pt x="4820051" y="3229679"/>
                </a:lnTo>
                <a:lnTo>
                  <a:pt x="0" y="32296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554200" y="2861345"/>
            <a:ext cx="2554093" cy="3608432"/>
          </a:xfrm>
          <a:custGeom>
            <a:avLst/>
            <a:gdLst/>
            <a:ahLst/>
            <a:cxnLst/>
            <a:rect l="l" t="t" r="r" b="b"/>
            <a:pathLst>
              <a:path w="2554093" h="3608432">
                <a:moveTo>
                  <a:pt x="0" y="0"/>
                </a:moveTo>
                <a:lnTo>
                  <a:pt x="2554093" y="0"/>
                </a:lnTo>
                <a:lnTo>
                  <a:pt x="2554093" y="3608432"/>
                </a:lnTo>
                <a:lnTo>
                  <a:pt x="0" y="36084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 rot="5426820">
            <a:off x="5928835" y="-91360"/>
            <a:ext cx="128616" cy="32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0"/>
              </a:lnSpc>
            </a:pPr>
            <a:r>
              <a:rPr lang="en-US" sz="1985" i="1" dirty="0">
                <a:solidFill>
                  <a:srgbClr val="C4B7B9"/>
                </a:solidFill>
                <a:latin typeface="Arial" panose="020B0604020202020204" pitchFamily="34" charset="0"/>
                <a:ea typeface="Arab Times"/>
                <a:cs typeface="Arial" panose="020B0604020202020204" pitchFamily="34" charset="0"/>
                <a:sym typeface="Arab Times"/>
              </a:rPr>
              <a:t>. </a:t>
            </a:r>
          </a:p>
        </p:txBody>
      </p:sp>
      <p:sp>
        <p:nvSpPr>
          <p:cNvPr id="14" name="TextBox 14"/>
          <p:cNvSpPr txBox="1"/>
          <p:nvPr/>
        </p:nvSpPr>
        <p:spPr>
          <a:xfrm rot="5426820">
            <a:off x="5756074" y="-52272"/>
            <a:ext cx="70175" cy="187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6"/>
              </a:lnSpc>
            </a:pPr>
            <a:r>
              <a:rPr lang="en-US" sz="1154" i="1" dirty="0">
                <a:solidFill>
                  <a:srgbClr val="C4B7B9"/>
                </a:solidFill>
                <a:latin typeface="Arial" panose="020B0604020202020204" pitchFamily="34" charset="0"/>
                <a:ea typeface="Helvetica Italics"/>
                <a:cs typeface="Arial" panose="020B0604020202020204" pitchFamily="34" charset="0"/>
                <a:sym typeface="Helvetica Italics"/>
              </a:rPr>
              <a:t>' </a:t>
            </a:r>
          </a:p>
        </p:txBody>
      </p:sp>
      <p:sp>
        <p:nvSpPr>
          <p:cNvPr id="15" name="TextBox 15"/>
          <p:cNvSpPr txBox="1"/>
          <p:nvPr/>
        </p:nvSpPr>
        <p:spPr>
          <a:xfrm rot="5426820">
            <a:off x="5673628" y="54576"/>
            <a:ext cx="174020" cy="19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3"/>
              </a:lnSpc>
            </a:pPr>
            <a:r>
              <a:rPr lang="en-US" sz="1195" i="1" dirty="0">
                <a:solidFill>
                  <a:srgbClr val="C4B7B9"/>
                </a:solidFill>
                <a:latin typeface="Arial" panose="020B0604020202020204" pitchFamily="34" charset="0"/>
                <a:ea typeface="Arab Times"/>
                <a:cs typeface="Arial" panose="020B0604020202020204" pitchFamily="34" charset="0"/>
                <a:sym typeface="Arab Times"/>
              </a:rPr>
              <a:t>.::. </a:t>
            </a:r>
          </a:p>
        </p:txBody>
      </p:sp>
      <p:pic>
        <p:nvPicPr>
          <p:cNvPr id="17" name="Picture 16" descr="A person's face on a website&#10;&#10;AI-generated content may be incorrect.">
            <a:extLst>
              <a:ext uri="{FF2B5EF4-FFF2-40B4-BE49-F238E27FC236}">
                <a16:creationId xmlns:a16="http://schemas.microsoft.com/office/drawing/2014/main" id="{C29ECD4B-0BE5-8EE1-4B24-D5EAAE49CE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8" y="2396965"/>
            <a:ext cx="4648698" cy="2582610"/>
          </a:xfrm>
          <a:prstGeom prst="rect">
            <a:avLst/>
          </a:prstGeom>
        </p:spPr>
      </p:pic>
      <p:sp>
        <p:nvSpPr>
          <p:cNvPr id="18" name="Freeform 27">
            <a:extLst>
              <a:ext uri="{FF2B5EF4-FFF2-40B4-BE49-F238E27FC236}">
                <a16:creationId xmlns:a16="http://schemas.microsoft.com/office/drawing/2014/main" id="{62217CEF-8DB6-6494-23BE-131EB03760A8}"/>
              </a:ext>
            </a:extLst>
          </p:cNvPr>
          <p:cNvSpPr/>
          <p:nvPr/>
        </p:nvSpPr>
        <p:spPr>
          <a:xfrm>
            <a:off x="15106500" y="460443"/>
            <a:ext cx="2414062" cy="1136515"/>
          </a:xfrm>
          <a:custGeom>
            <a:avLst/>
            <a:gdLst/>
            <a:ahLst/>
            <a:cxnLst/>
            <a:rect l="l" t="t" r="r" b="b"/>
            <a:pathLst>
              <a:path w="2414062" h="1136515">
                <a:moveTo>
                  <a:pt x="0" y="0"/>
                </a:moveTo>
                <a:lnTo>
                  <a:pt x="2414062" y="0"/>
                </a:lnTo>
                <a:lnTo>
                  <a:pt x="2414062" y="1136514"/>
                </a:lnTo>
                <a:lnTo>
                  <a:pt x="0" y="11365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203" y="660893"/>
            <a:ext cx="3426714" cy="641112"/>
            <a:chOff x="0" y="142875"/>
            <a:chExt cx="4568952" cy="85481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889649"/>
              <a:ext cx="1914469" cy="108043"/>
              <a:chOff x="0" y="0"/>
              <a:chExt cx="2700442" cy="152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0442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2700442" h="152400">
                    <a:moveTo>
                      <a:pt x="0" y="0"/>
                    </a:moveTo>
                    <a:lnTo>
                      <a:pt x="2700442" y="0"/>
                    </a:lnTo>
                    <a:lnTo>
                      <a:pt x="2700442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0" y="142875"/>
              <a:ext cx="4568952" cy="641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52"/>
                </a:lnSpc>
                <a:spcBef>
                  <a:spcPct val="0"/>
                </a:spcBef>
              </a:pPr>
              <a:r>
                <a:rPr lang="en-US" sz="4296" b="1" dirty="0">
                  <a:solidFill>
                    <a:srgbClr val="F66B2D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HOẠT ĐỘNG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-1" y="5593990"/>
            <a:ext cx="18288001" cy="20514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299245" y="5340526"/>
            <a:ext cx="610557" cy="61055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107" y="5291099"/>
            <a:ext cx="610557" cy="61055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0380" y="5291099"/>
            <a:ext cx="610557" cy="61055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17937" y="5291099"/>
            <a:ext cx="610557" cy="61055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385829" y="5291099"/>
            <a:ext cx="610557" cy="61055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440" y="1594015"/>
            <a:ext cx="3746573" cy="384614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065" y="1617867"/>
            <a:ext cx="3746573" cy="38461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378" y="5884633"/>
            <a:ext cx="3585083" cy="368036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058" y="5884633"/>
            <a:ext cx="3585083" cy="368036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538" y="5766470"/>
            <a:ext cx="3585083" cy="368036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8467" y="1594015"/>
            <a:ext cx="3746573" cy="384614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99" y="5754654"/>
            <a:ext cx="3723208" cy="382216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80914" y="5766470"/>
            <a:ext cx="3585083" cy="368036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15" y="1591630"/>
            <a:ext cx="3774454" cy="387476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31554" y="1607830"/>
            <a:ext cx="3585083" cy="3680364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 rot="5426820">
            <a:off x="5928835" y="-91360"/>
            <a:ext cx="128616" cy="32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0"/>
              </a:lnSpc>
            </a:pPr>
            <a:r>
              <a:rPr lang="en-US" sz="1985" i="1" dirty="0">
                <a:solidFill>
                  <a:srgbClr val="C4B7B9"/>
                </a:solidFill>
                <a:latin typeface="Arial" panose="020B0604020202020204" pitchFamily="34" charset="0"/>
                <a:ea typeface="Arab Times"/>
                <a:cs typeface="Arial" panose="020B0604020202020204" pitchFamily="34" charset="0"/>
                <a:sym typeface="Arab Times"/>
              </a:rPr>
              <a:t>. </a:t>
            </a:r>
          </a:p>
        </p:txBody>
      </p:sp>
      <p:sp>
        <p:nvSpPr>
          <p:cNvPr id="33" name="TextBox 33"/>
          <p:cNvSpPr txBox="1"/>
          <p:nvPr/>
        </p:nvSpPr>
        <p:spPr>
          <a:xfrm rot="5426820">
            <a:off x="5756074" y="-52272"/>
            <a:ext cx="70175" cy="187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6"/>
              </a:lnSpc>
            </a:pPr>
            <a:r>
              <a:rPr lang="en-US" sz="1154" i="1" dirty="0">
                <a:solidFill>
                  <a:srgbClr val="C4B7B9"/>
                </a:solidFill>
                <a:latin typeface="Arial" panose="020B0604020202020204" pitchFamily="34" charset="0"/>
                <a:ea typeface="Helvetica Italics"/>
                <a:cs typeface="Arial" panose="020B0604020202020204" pitchFamily="34" charset="0"/>
                <a:sym typeface="Helvetica Italics"/>
              </a:rPr>
              <a:t>' </a:t>
            </a:r>
          </a:p>
        </p:txBody>
      </p:sp>
      <p:sp>
        <p:nvSpPr>
          <p:cNvPr id="34" name="TextBox 34"/>
          <p:cNvSpPr txBox="1"/>
          <p:nvPr/>
        </p:nvSpPr>
        <p:spPr>
          <a:xfrm rot="5426820">
            <a:off x="5673628" y="54576"/>
            <a:ext cx="174020" cy="19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3"/>
              </a:lnSpc>
            </a:pPr>
            <a:r>
              <a:rPr lang="en-US" sz="1195" i="1" dirty="0">
                <a:solidFill>
                  <a:srgbClr val="C4B7B9"/>
                </a:solidFill>
                <a:latin typeface="Arial" panose="020B0604020202020204" pitchFamily="34" charset="0"/>
                <a:ea typeface="Arab Times"/>
                <a:cs typeface="Arial" panose="020B0604020202020204" pitchFamily="34" charset="0"/>
                <a:sym typeface="Arab Times"/>
              </a:rPr>
              <a:t>.::. </a:t>
            </a:r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7CAB6FCE-A067-7185-6B63-D63378B6C528}"/>
              </a:ext>
            </a:extLst>
          </p:cNvPr>
          <p:cNvSpPr/>
          <p:nvPr/>
        </p:nvSpPr>
        <p:spPr>
          <a:xfrm>
            <a:off x="15106500" y="460443"/>
            <a:ext cx="2414062" cy="1136515"/>
          </a:xfrm>
          <a:custGeom>
            <a:avLst/>
            <a:gdLst/>
            <a:ahLst/>
            <a:cxnLst/>
            <a:rect l="l" t="t" r="r" b="b"/>
            <a:pathLst>
              <a:path w="2414062" h="1136515">
                <a:moveTo>
                  <a:pt x="0" y="0"/>
                </a:moveTo>
                <a:lnTo>
                  <a:pt x="2414062" y="0"/>
                </a:lnTo>
                <a:lnTo>
                  <a:pt x="2414062" y="1136514"/>
                </a:lnTo>
                <a:lnTo>
                  <a:pt x="0" y="113651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536</Words>
  <Application>Microsoft Office PowerPoint</Application>
  <PresentationFormat>Custom</PresentationFormat>
  <Paragraphs>75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Above the Beyond Script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Ms.Luu Thi Thu Linh</dc:title>
  <dc:creator>Khoa Phạm</dc:creator>
  <cp:lastModifiedBy>Khoa Phạm</cp:lastModifiedBy>
  <cp:revision>11</cp:revision>
  <dcterms:created xsi:type="dcterms:W3CDTF">2006-08-16T00:00:00Z</dcterms:created>
  <dcterms:modified xsi:type="dcterms:W3CDTF">2025-08-15T05:11:19Z</dcterms:modified>
  <dc:identifier>DAGr4yc_R8I</dc:identifier>
</cp:coreProperties>
</file>